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Lst>
  <p:sldSz cx="43883263" cy="329041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86" userDrawn="1">
          <p15:clr>
            <a:srgbClr val="A4A3A4"/>
          </p15:clr>
        </p15:guide>
        <p15:guide id="2" pos="1382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FFCC"/>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12" d="100"/>
          <a:sy n="12" d="100"/>
        </p:scale>
        <p:origin x="1500" y="112"/>
      </p:cViewPr>
      <p:guideLst>
        <p:guide orient="horz" pos="10386"/>
        <p:guide pos="1382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
</file>

<file path=ppt/media/image1.png>
</file>

<file path=ppt/media/image10.tif>
</file>

<file path=ppt/media/image11.tif>
</file>

<file path=ppt/media/image13.png>
</file>

<file path=ppt/media/image2.png>
</file>

<file path=ppt/media/image3.jpeg>
</file>

<file path=ppt/media/image4.jpeg>
</file>

<file path=ppt/media/image5.png>
</file>

<file path=ppt/media/image7.png>
</file>

<file path=ppt/media/image8.png>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245" y="5385004"/>
            <a:ext cx="37300774" cy="11455506"/>
          </a:xfrm>
        </p:spPr>
        <p:txBody>
          <a:bodyPr anchor="b"/>
          <a:lstStyle>
            <a:lvl1pPr algn="ctr">
              <a:defRPr sz="28787"/>
            </a:lvl1pPr>
          </a:lstStyle>
          <a:p>
            <a:r>
              <a:rPr lang="en-US"/>
              <a:t>Click to edit Master title style</a:t>
            </a:r>
            <a:endParaRPr lang="en-US" dirty="0"/>
          </a:p>
        </p:txBody>
      </p:sp>
      <p:sp>
        <p:nvSpPr>
          <p:cNvPr id="3" name="Subtitle 2"/>
          <p:cNvSpPr>
            <a:spLocks noGrp="1"/>
          </p:cNvSpPr>
          <p:nvPr>
            <p:ph type="subTitle" idx="1"/>
          </p:nvPr>
        </p:nvSpPr>
        <p:spPr>
          <a:xfrm>
            <a:off x="5485408" y="17282279"/>
            <a:ext cx="32912447" cy="7944208"/>
          </a:xfrm>
        </p:spPr>
        <p:txBody>
          <a:bodyPr/>
          <a:lstStyle>
            <a:lvl1pPr marL="0" indent="0" algn="ctr">
              <a:buNone/>
              <a:defRPr sz="11515"/>
            </a:lvl1pPr>
            <a:lvl2pPr marL="2193600" indent="0" algn="ctr">
              <a:buNone/>
              <a:defRPr sz="9596"/>
            </a:lvl2pPr>
            <a:lvl3pPr marL="4387200" indent="0" algn="ctr">
              <a:buNone/>
              <a:defRPr sz="8636"/>
            </a:lvl3pPr>
            <a:lvl4pPr marL="6580800" indent="0" algn="ctr">
              <a:buNone/>
              <a:defRPr sz="7677"/>
            </a:lvl4pPr>
            <a:lvl5pPr marL="8774400" indent="0" algn="ctr">
              <a:buNone/>
              <a:defRPr sz="7677"/>
            </a:lvl5pPr>
            <a:lvl6pPr marL="10967999" indent="0" algn="ctr">
              <a:buNone/>
              <a:defRPr sz="7677"/>
            </a:lvl6pPr>
            <a:lvl7pPr marL="13161599" indent="0" algn="ctr">
              <a:buNone/>
              <a:defRPr sz="7677"/>
            </a:lvl7pPr>
            <a:lvl8pPr marL="15355199" indent="0" algn="ctr">
              <a:buNone/>
              <a:defRPr sz="7677"/>
            </a:lvl8pPr>
            <a:lvl9pPr marL="17548799" indent="0" algn="ctr">
              <a:buNone/>
              <a:defRPr sz="767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D7F484-B9AD-40D5-9B67-5351D04E7095}" type="datetimeFigureOut">
              <a:rPr lang="en-IN" smtClean="0"/>
              <a:t>14-09-2023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1108572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7F484-B9AD-40D5-9B67-5351D04E7095}" type="datetimeFigureOut">
              <a:rPr lang="en-IN" smtClean="0"/>
              <a:t>14-09-2023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1818598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3962" y="1751839"/>
            <a:ext cx="9462329" cy="2788471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6977" y="1751839"/>
            <a:ext cx="27838445" cy="2788471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7F484-B9AD-40D5-9B67-5351D04E7095}" type="datetimeFigureOut">
              <a:rPr lang="en-IN" smtClean="0"/>
              <a:t>14-09-2023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39250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D7F484-B9AD-40D5-9B67-5351D04E7095}" type="datetimeFigureOut">
              <a:rPr lang="en-IN" smtClean="0"/>
              <a:t>14-09-2023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1402271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121" y="8203188"/>
            <a:ext cx="37849314" cy="13687195"/>
          </a:xfrm>
        </p:spPr>
        <p:txBody>
          <a:bodyPr anchor="b"/>
          <a:lstStyle>
            <a:lvl1pPr>
              <a:defRPr sz="28787"/>
            </a:lvl1pPr>
          </a:lstStyle>
          <a:p>
            <a:r>
              <a:rPr lang="en-US"/>
              <a:t>Click to edit Master title style</a:t>
            </a:r>
            <a:endParaRPr lang="en-US" dirty="0"/>
          </a:p>
        </p:txBody>
      </p:sp>
      <p:sp>
        <p:nvSpPr>
          <p:cNvPr id="3" name="Text Placeholder 2"/>
          <p:cNvSpPr>
            <a:spLocks noGrp="1"/>
          </p:cNvSpPr>
          <p:nvPr>
            <p:ph type="body" idx="1"/>
          </p:nvPr>
        </p:nvSpPr>
        <p:spPr>
          <a:xfrm>
            <a:off x="2994121" y="22019869"/>
            <a:ext cx="37849314" cy="7197772"/>
          </a:xfrm>
        </p:spPr>
        <p:txBody>
          <a:bodyPr/>
          <a:lstStyle>
            <a:lvl1pPr marL="0" indent="0">
              <a:buNone/>
              <a:defRPr sz="11515">
                <a:solidFill>
                  <a:schemeClr val="tx1"/>
                </a:solidFill>
              </a:defRPr>
            </a:lvl1pPr>
            <a:lvl2pPr marL="2193600" indent="0">
              <a:buNone/>
              <a:defRPr sz="9596">
                <a:solidFill>
                  <a:schemeClr val="tx1">
                    <a:tint val="75000"/>
                  </a:schemeClr>
                </a:solidFill>
              </a:defRPr>
            </a:lvl2pPr>
            <a:lvl3pPr marL="4387200" indent="0">
              <a:buNone/>
              <a:defRPr sz="8636">
                <a:solidFill>
                  <a:schemeClr val="tx1">
                    <a:tint val="75000"/>
                  </a:schemeClr>
                </a:solidFill>
              </a:defRPr>
            </a:lvl3pPr>
            <a:lvl4pPr marL="6580800" indent="0">
              <a:buNone/>
              <a:defRPr sz="7677">
                <a:solidFill>
                  <a:schemeClr val="tx1">
                    <a:tint val="75000"/>
                  </a:schemeClr>
                </a:solidFill>
              </a:defRPr>
            </a:lvl4pPr>
            <a:lvl5pPr marL="8774400" indent="0">
              <a:buNone/>
              <a:defRPr sz="7677">
                <a:solidFill>
                  <a:schemeClr val="tx1">
                    <a:tint val="75000"/>
                  </a:schemeClr>
                </a:solidFill>
              </a:defRPr>
            </a:lvl5pPr>
            <a:lvl6pPr marL="10967999" indent="0">
              <a:buNone/>
              <a:defRPr sz="7677">
                <a:solidFill>
                  <a:schemeClr val="tx1">
                    <a:tint val="75000"/>
                  </a:schemeClr>
                </a:solidFill>
              </a:defRPr>
            </a:lvl6pPr>
            <a:lvl7pPr marL="13161599" indent="0">
              <a:buNone/>
              <a:defRPr sz="7677">
                <a:solidFill>
                  <a:schemeClr val="tx1">
                    <a:tint val="75000"/>
                  </a:schemeClr>
                </a:solidFill>
              </a:defRPr>
            </a:lvl7pPr>
            <a:lvl8pPr marL="15355199" indent="0">
              <a:buNone/>
              <a:defRPr sz="7677">
                <a:solidFill>
                  <a:schemeClr val="tx1">
                    <a:tint val="75000"/>
                  </a:schemeClr>
                </a:solidFill>
              </a:defRPr>
            </a:lvl8pPr>
            <a:lvl9pPr marL="17548799" indent="0">
              <a:buNone/>
              <a:defRPr sz="767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D7F484-B9AD-40D5-9B67-5351D04E7095}" type="datetimeFigureOut">
              <a:rPr lang="en-IN" smtClean="0"/>
              <a:t>14-09-2023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924920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6974"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5902"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D7F484-B9AD-40D5-9B67-5351D04E7095}" type="datetimeFigureOut">
              <a:rPr lang="en-IN" smtClean="0"/>
              <a:t>14-09-2023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976981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2690" y="1751846"/>
            <a:ext cx="37849314" cy="6359941"/>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2695" y="8066080"/>
            <a:ext cx="18564674"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4" name="Content Placeholder 3"/>
          <p:cNvSpPr>
            <a:spLocks noGrp="1"/>
          </p:cNvSpPr>
          <p:nvPr>
            <p:ph sz="half" idx="2"/>
          </p:nvPr>
        </p:nvSpPr>
        <p:spPr>
          <a:xfrm>
            <a:off x="3022695" y="12019141"/>
            <a:ext cx="18564674"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5904" y="8066080"/>
            <a:ext cx="18656103"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6" name="Content Placeholder 5"/>
          <p:cNvSpPr>
            <a:spLocks noGrp="1"/>
          </p:cNvSpPr>
          <p:nvPr>
            <p:ph sz="quarter" idx="4"/>
          </p:nvPr>
        </p:nvSpPr>
        <p:spPr>
          <a:xfrm>
            <a:off x="22215904" y="12019141"/>
            <a:ext cx="18656103"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D7F484-B9AD-40D5-9B67-5351D04E7095}" type="datetimeFigureOut">
              <a:rPr lang="en-IN" smtClean="0"/>
              <a:t>14-09-2023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482571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D7F484-B9AD-40D5-9B67-5351D04E7095}" type="datetimeFigureOut">
              <a:rPr lang="en-IN" smtClean="0"/>
              <a:t>14-09-2023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616336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D7F484-B9AD-40D5-9B67-5351D04E7095}" type="datetimeFigureOut">
              <a:rPr lang="en-IN" smtClean="0"/>
              <a:t>14-09-2023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755767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Content Placeholder 2"/>
          <p:cNvSpPr>
            <a:spLocks noGrp="1"/>
          </p:cNvSpPr>
          <p:nvPr>
            <p:ph idx="1"/>
          </p:nvPr>
        </p:nvSpPr>
        <p:spPr>
          <a:xfrm>
            <a:off x="18656102" y="4737590"/>
            <a:ext cx="22215902" cy="23383247"/>
          </a:xfrm>
        </p:spPr>
        <p:txBody>
          <a:bodyPr/>
          <a:lstStyle>
            <a:lvl1pPr>
              <a:defRPr sz="15353"/>
            </a:lvl1pPr>
            <a:lvl2pPr>
              <a:defRPr sz="13434"/>
            </a:lvl2pPr>
            <a:lvl3pPr>
              <a:defRPr sz="11515"/>
            </a:lvl3pPr>
            <a:lvl4pPr>
              <a:defRPr sz="9596"/>
            </a:lvl4pPr>
            <a:lvl5pPr>
              <a:defRPr sz="9596"/>
            </a:lvl5pPr>
            <a:lvl6pPr>
              <a:defRPr sz="9596"/>
            </a:lvl6pPr>
            <a:lvl7pPr>
              <a:defRPr sz="9596"/>
            </a:lvl7pPr>
            <a:lvl8pPr>
              <a:defRPr sz="9596"/>
            </a:lvl8pPr>
            <a:lvl9pPr>
              <a:defRPr sz="95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CED7F484-B9AD-40D5-9B67-5351D04E7095}" type="datetimeFigureOut">
              <a:rPr lang="en-IN" smtClean="0"/>
              <a:t>14-09-2023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2252077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6102" y="4737590"/>
            <a:ext cx="22215902" cy="23383247"/>
          </a:xfrm>
        </p:spPr>
        <p:txBody>
          <a:bodyPr anchor="t"/>
          <a:lstStyle>
            <a:lvl1pPr marL="0" indent="0">
              <a:buNone/>
              <a:defRPr sz="15353"/>
            </a:lvl1pPr>
            <a:lvl2pPr marL="2193600" indent="0">
              <a:buNone/>
              <a:defRPr sz="13434"/>
            </a:lvl2pPr>
            <a:lvl3pPr marL="4387200" indent="0">
              <a:buNone/>
              <a:defRPr sz="11515"/>
            </a:lvl3pPr>
            <a:lvl4pPr marL="6580800" indent="0">
              <a:buNone/>
              <a:defRPr sz="9596"/>
            </a:lvl4pPr>
            <a:lvl5pPr marL="8774400" indent="0">
              <a:buNone/>
              <a:defRPr sz="9596"/>
            </a:lvl5pPr>
            <a:lvl6pPr marL="10967999" indent="0">
              <a:buNone/>
              <a:defRPr sz="9596"/>
            </a:lvl6pPr>
            <a:lvl7pPr marL="13161599" indent="0">
              <a:buNone/>
              <a:defRPr sz="9596"/>
            </a:lvl7pPr>
            <a:lvl8pPr marL="15355199" indent="0">
              <a:buNone/>
              <a:defRPr sz="9596"/>
            </a:lvl8pPr>
            <a:lvl9pPr marL="17548799" indent="0">
              <a:buNone/>
              <a:defRPr sz="9596"/>
            </a:lvl9pPr>
          </a:lstStyle>
          <a:p>
            <a:r>
              <a:rPr lang="en-US"/>
              <a:t>Click icon to add picture</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CED7F484-B9AD-40D5-9B67-5351D04E7095}" type="datetimeFigureOut">
              <a:rPr lang="en-IN" smtClean="0"/>
              <a:t>14-09-2023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492455-21CB-473C-A01B-4419209C8C82}" type="slidenum">
              <a:rPr lang="en-IN" smtClean="0"/>
              <a:t>‹#›</a:t>
            </a:fld>
            <a:endParaRPr lang="en-IN"/>
          </a:p>
        </p:txBody>
      </p:sp>
    </p:spTree>
    <p:extLst>
      <p:ext uri="{BB962C8B-B14F-4D97-AF65-F5344CB8AC3E}">
        <p14:creationId xmlns:p14="http://schemas.microsoft.com/office/powerpoint/2010/main" val="736944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6975" y="1751846"/>
            <a:ext cx="37849314" cy="63599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6975" y="8759197"/>
            <a:ext cx="37849314" cy="208773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6974" y="30497245"/>
            <a:ext cx="9873734" cy="1751839"/>
          </a:xfrm>
          <a:prstGeom prst="rect">
            <a:avLst/>
          </a:prstGeom>
        </p:spPr>
        <p:txBody>
          <a:bodyPr vert="horz" lIns="91440" tIns="45720" rIns="91440" bIns="45720" rtlCol="0" anchor="ctr"/>
          <a:lstStyle>
            <a:lvl1pPr algn="l">
              <a:defRPr sz="5757">
                <a:solidFill>
                  <a:schemeClr val="tx1">
                    <a:tint val="75000"/>
                  </a:schemeClr>
                </a:solidFill>
              </a:defRPr>
            </a:lvl1pPr>
          </a:lstStyle>
          <a:p>
            <a:fld id="{CED7F484-B9AD-40D5-9B67-5351D04E7095}" type="datetimeFigureOut">
              <a:rPr lang="en-IN" smtClean="0"/>
              <a:t>14-09-2023</a:t>
            </a:fld>
            <a:endParaRPr lang="en-IN"/>
          </a:p>
        </p:txBody>
      </p:sp>
      <p:sp>
        <p:nvSpPr>
          <p:cNvPr id="5" name="Footer Placeholder 4"/>
          <p:cNvSpPr>
            <a:spLocks noGrp="1"/>
          </p:cNvSpPr>
          <p:nvPr>
            <p:ph type="ftr" sz="quarter" idx="3"/>
          </p:nvPr>
        </p:nvSpPr>
        <p:spPr>
          <a:xfrm>
            <a:off x="14536331" y="30497245"/>
            <a:ext cx="14810601" cy="1751839"/>
          </a:xfrm>
          <a:prstGeom prst="rect">
            <a:avLst/>
          </a:prstGeom>
        </p:spPr>
        <p:txBody>
          <a:bodyPr vert="horz" lIns="91440" tIns="45720" rIns="91440" bIns="45720" rtlCol="0" anchor="ctr"/>
          <a:lstStyle>
            <a:lvl1pPr algn="ctr">
              <a:defRPr sz="5757">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30992555" y="30497245"/>
            <a:ext cx="9873734" cy="1751839"/>
          </a:xfrm>
          <a:prstGeom prst="rect">
            <a:avLst/>
          </a:prstGeom>
        </p:spPr>
        <p:txBody>
          <a:bodyPr vert="horz" lIns="91440" tIns="45720" rIns="91440" bIns="45720" rtlCol="0" anchor="ctr"/>
          <a:lstStyle>
            <a:lvl1pPr algn="r">
              <a:defRPr sz="5757">
                <a:solidFill>
                  <a:schemeClr val="tx1">
                    <a:tint val="75000"/>
                  </a:schemeClr>
                </a:solidFill>
              </a:defRPr>
            </a:lvl1pPr>
          </a:lstStyle>
          <a:p>
            <a:fld id="{0D492455-21CB-473C-A01B-4419209C8C82}" type="slidenum">
              <a:rPr lang="en-IN" smtClean="0"/>
              <a:t>‹#›</a:t>
            </a:fld>
            <a:endParaRPr lang="en-IN"/>
          </a:p>
        </p:txBody>
      </p:sp>
    </p:spTree>
    <p:extLst>
      <p:ext uri="{BB962C8B-B14F-4D97-AF65-F5344CB8AC3E}">
        <p14:creationId xmlns:p14="http://schemas.microsoft.com/office/powerpoint/2010/main" val="290731132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7200" rtl="0" eaLnBrk="1" latinLnBrk="0" hangingPunct="1">
        <a:lnSpc>
          <a:spcPct val="90000"/>
        </a:lnSpc>
        <a:spcBef>
          <a:spcPct val="0"/>
        </a:spcBef>
        <a:buNone/>
        <a:defRPr sz="21111" kern="1200">
          <a:solidFill>
            <a:schemeClr val="tx1"/>
          </a:solidFill>
          <a:latin typeface="+mj-lt"/>
          <a:ea typeface="+mj-ea"/>
          <a:cs typeface="+mj-cs"/>
        </a:defRPr>
      </a:lvl1pPr>
    </p:titleStyle>
    <p:bodyStyle>
      <a:lvl1pPr marL="1096800" indent="-1096800" algn="l" defTabSz="4387200" rtl="0" eaLnBrk="1" latinLnBrk="0" hangingPunct="1">
        <a:lnSpc>
          <a:spcPct val="90000"/>
        </a:lnSpc>
        <a:spcBef>
          <a:spcPts val="4798"/>
        </a:spcBef>
        <a:buFont typeface="Arial" panose="020B0604020202020204" pitchFamily="34" charset="0"/>
        <a:buChar char="•"/>
        <a:defRPr sz="13434" kern="1200">
          <a:solidFill>
            <a:schemeClr val="tx1"/>
          </a:solidFill>
          <a:latin typeface="+mn-lt"/>
          <a:ea typeface="+mn-ea"/>
          <a:cs typeface="+mn-cs"/>
        </a:defRPr>
      </a:lvl1pPr>
      <a:lvl2pPr marL="3290400" indent="-1096800" algn="l" defTabSz="4387200" rtl="0" eaLnBrk="1" latinLnBrk="0" hangingPunct="1">
        <a:lnSpc>
          <a:spcPct val="90000"/>
        </a:lnSpc>
        <a:spcBef>
          <a:spcPts val="2399"/>
        </a:spcBef>
        <a:buFont typeface="Arial" panose="020B0604020202020204" pitchFamily="34" charset="0"/>
        <a:buChar char="•"/>
        <a:defRPr sz="11515" kern="1200">
          <a:solidFill>
            <a:schemeClr val="tx1"/>
          </a:solidFill>
          <a:latin typeface="+mn-lt"/>
          <a:ea typeface="+mn-ea"/>
          <a:cs typeface="+mn-cs"/>
        </a:defRPr>
      </a:lvl2pPr>
      <a:lvl3pPr marL="5484000" indent="-1096800" algn="l" defTabSz="4387200" rtl="0" eaLnBrk="1" latinLnBrk="0" hangingPunct="1">
        <a:lnSpc>
          <a:spcPct val="90000"/>
        </a:lnSpc>
        <a:spcBef>
          <a:spcPts val="2399"/>
        </a:spcBef>
        <a:buFont typeface="Arial" panose="020B0604020202020204" pitchFamily="34" charset="0"/>
        <a:buChar char="•"/>
        <a:defRPr sz="9596" kern="1200">
          <a:solidFill>
            <a:schemeClr val="tx1"/>
          </a:solidFill>
          <a:latin typeface="+mn-lt"/>
          <a:ea typeface="+mn-ea"/>
          <a:cs typeface="+mn-cs"/>
        </a:defRPr>
      </a:lvl3pPr>
      <a:lvl4pPr marL="7677600"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4pPr>
      <a:lvl5pPr marL="98711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5pPr>
      <a:lvl6pPr marL="120647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6pPr>
      <a:lvl7pPr marL="142583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7pPr>
      <a:lvl8pPr marL="164519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8pPr>
      <a:lvl9pPr marL="186455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9pPr>
    </p:bodyStyle>
    <p:otherStyle>
      <a:defPPr>
        <a:defRPr lang="en-US"/>
      </a:defPPr>
      <a:lvl1pPr marL="0" algn="l" defTabSz="4387200" rtl="0" eaLnBrk="1" latinLnBrk="0" hangingPunct="1">
        <a:defRPr sz="8636" kern="1200">
          <a:solidFill>
            <a:schemeClr val="tx1"/>
          </a:solidFill>
          <a:latin typeface="+mn-lt"/>
          <a:ea typeface="+mn-ea"/>
          <a:cs typeface="+mn-cs"/>
        </a:defRPr>
      </a:lvl1pPr>
      <a:lvl2pPr marL="2193600" algn="l" defTabSz="4387200" rtl="0" eaLnBrk="1" latinLnBrk="0" hangingPunct="1">
        <a:defRPr sz="8636" kern="1200">
          <a:solidFill>
            <a:schemeClr val="tx1"/>
          </a:solidFill>
          <a:latin typeface="+mn-lt"/>
          <a:ea typeface="+mn-ea"/>
          <a:cs typeface="+mn-cs"/>
        </a:defRPr>
      </a:lvl2pPr>
      <a:lvl3pPr marL="4387200" algn="l" defTabSz="4387200" rtl="0" eaLnBrk="1" latinLnBrk="0" hangingPunct="1">
        <a:defRPr sz="8636" kern="1200">
          <a:solidFill>
            <a:schemeClr val="tx1"/>
          </a:solidFill>
          <a:latin typeface="+mn-lt"/>
          <a:ea typeface="+mn-ea"/>
          <a:cs typeface="+mn-cs"/>
        </a:defRPr>
      </a:lvl3pPr>
      <a:lvl4pPr marL="6580800" algn="l" defTabSz="4387200" rtl="0" eaLnBrk="1" latinLnBrk="0" hangingPunct="1">
        <a:defRPr sz="8636" kern="1200">
          <a:solidFill>
            <a:schemeClr val="tx1"/>
          </a:solidFill>
          <a:latin typeface="+mn-lt"/>
          <a:ea typeface="+mn-ea"/>
          <a:cs typeface="+mn-cs"/>
        </a:defRPr>
      </a:lvl4pPr>
      <a:lvl5pPr marL="8774400" algn="l" defTabSz="4387200" rtl="0" eaLnBrk="1" latinLnBrk="0" hangingPunct="1">
        <a:defRPr sz="8636" kern="1200">
          <a:solidFill>
            <a:schemeClr val="tx1"/>
          </a:solidFill>
          <a:latin typeface="+mn-lt"/>
          <a:ea typeface="+mn-ea"/>
          <a:cs typeface="+mn-cs"/>
        </a:defRPr>
      </a:lvl5pPr>
      <a:lvl6pPr marL="10967999" algn="l" defTabSz="4387200" rtl="0" eaLnBrk="1" latinLnBrk="0" hangingPunct="1">
        <a:defRPr sz="8636" kern="1200">
          <a:solidFill>
            <a:schemeClr val="tx1"/>
          </a:solidFill>
          <a:latin typeface="+mn-lt"/>
          <a:ea typeface="+mn-ea"/>
          <a:cs typeface="+mn-cs"/>
        </a:defRPr>
      </a:lvl6pPr>
      <a:lvl7pPr marL="13161599" algn="l" defTabSz="4387200" rtl="0" eaLnBrk="1" latinLnBrk="0" hangingPunct="1">
        <a:defRPr sz="8636" kern="1200">
          <a:solidFill>
            <a:schemeClr val="tx1"/>
          </a:solidFill>
          <a:latin typeface="+mn-lt"/>
          <a:ea typeface="+mn-ea"/>
          <a:cs typeface="+mn-cs"/>
        </a:defRPr>
      </a:lvl7pPr>
      <a:lvl8pPr marL="15355199" algn="l" defTabSz="4387200" rtl="0" eaLnBrk="1" latinLnBrk="0" hangingPunct="1">
        <a:defRPr sz="8636" kern="1200">
          <a:solidFill>
            <a:schemeClr val="tx1"/>
          </a:solidFill>
          <a:latin typeface="+mn-lt"/>
          <a:ea typeface="+mn-ea"/>
          <a:cs typeface="+mn-cs"/>
        </a:defRPr>
      </a:lvl8pPr>
      <a:lvl9pPr marL="17548799" algn="l" defTabSz="4387200" rtl="0" eaLnBrk="1" latinLnBrk="0" hangingPunct="1">
        <a:defRPr sz="86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dx.doi.org/10.1038/nature05401" TargetMode="External"/><Relationship Id="rId13" Type="http://schemas.openxmlformats.org/officeDocument/2006/relationships/image" Target="../media/image11.tif"/><Relationship Id="rId3" Type="http://schemas.openxmlformats.org/officeDocument/2006/relationships/image" Target="../media/image2.png"/><Relationship Id="rId7" Type="http://schemas.openxmlformats.org/officeDocument/2006/relationships/image" Target="../media/image6.emf"/><Relationship Id="rId12" Type="http://schemas.openxmlformats.org/officeDocument/2006/relationships/image" Target="../media/image10.t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tif"/><Relationship Id="rId5" Type="http://schemas.openxmlformats.org/officeDocument/2006/relationships/image" Target="../media/image4.jpe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3.jpeg"/><Relationship Id="rId9" Type="http://schemas.openxmlformats.org/officeDocument/2006/relationships/image" Target="../media/image7.png"/><Relationship Id="rId1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45D9B61-47B9-DE76-8A1D-9CB6FD90C26D}"/>
              </a:ext>
            </a:extLst>
          </p:cNvPr>
          <p:cNvSpPr/>
          <p:nvPr/>
        </p:nvSpPr>
        <p:spPr>
          <a:xfrm>
            <a:off x="0" y="0"/>
            <a:ext cx="43883263" cy="2310063"/>
          </a:xfrm>
          <a:prstGeom prst="rect">
            <a:avLst/>
          </a:prstGeom>
          <a:solidFill>
            <a:srgbClr val="CCFFC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A629234-5A59-4DD4-A24C-37CE2F597973}"/>
              </a:ext>
            </a:extLst>
          </p:cNvPr>
          <p:cNvSpPr txBox="1"/>
          <p:nvPr/>
        </p:nvSpPr>
        <p:spPr>
          <a:xfrm>
            <a:off x="1498430" y="260497"/>
            <a:ext cx="31648570" cy="2185214"/>
          </a:xfrm>
          <a:prstGeom prst="rect">
            <a:avLst/>
          </a:prstGeom>
          <a:noFill/>
        </p:spPr>
        <p:txBody>
          <a:bodyPr wrap="square" rtlCol="0">
            <a:spAutoFit/>
          </a:bodyPr>
          <a:lstStyle/>
          <a:p>
            <a:r>
              <a:rPr lang="en-IN" sz="7200" dirty="0">
                <a:latin typeface="Bodoni MT Black" panose="02070A03080606020203" pitchFamily="18" charset="0"/>
              </a:rPr>
              <a:t>MUCOSAL  IMMUNE SURVEILLANCE AT THE TASTE PAPILLAE</a:t>
            </a:r>
          </a:p>
          <a:p>
            <a:r>
              <a:rPr lang="en-IN" sz="3200" dirty="0">
                <a:latin typeface="Bodoni MT Black" panose="02070A03080606020203" pitchFamily="18" charset="0"/>
              </a:rPr>
              <a:t>Abdul Hamid Siddiqui, </a:t>
            </a:r>
          </a:p>
          <a:p>
            <a:r>
              <a:rPr lang="en-IN" sz="3200" dirty="0">
                <a:latin typeface="Bodoni MT Black" panose="02070A03080606020203" pitchFamily="18" charset="0"/>
              </a:rPr>
              <a:t>Sukumaran’s Lab, Nutrition and Health Sciences, </a:t>
            </a:r>
          </a:p>
        </p:txBody>
      </p:sp>
      <p:sp>
        <p:nvSpPr>
          <p:cNvPr id="6" name="TextBox 5">
            <a:extLst>
              <a:ext uri="{FF2B5EF4-FFF2-40B4-BE49-F238E27FC236}">
                <a16:creationId xmlns:a16="http://schemas.microsoft.com/office/drawing/2014/main" id="{687CAE27-275A-046C-84E3-AB3FA9D54915}"/>
              </a:ext>
            </a:extLst>
          </p:cNvPr>
          <p:cNvSpPr txBox="1"/>
          <p:nvPr/>
        </p:nvSpPr>
        <p:spPr>
          <a:xfrm>
            <a:off x="14967212" y="3282934"/>
            <a:ext cx="12181113" cy="6001643"/>
          </a:xfrm>
          <a:prstGeom prst="rect">
            <a:avLst/>
          </a:prstGeom>
          <a:noFill/>
        </p:spPr>
        <p:txBody>
          <a:bodyPr wrap="square" rtlCol="0">
            <a:spAutoFit/>
          </a:bodyPr>
          <a:lstStyle/>
          <a:p>
            <a:pPr algn="l"/>
            <a:endParaRPr lang="en-IN" sz="3200" b="1" i="0" u="none" strike="noStrike" baseline="0" dirty="0">
              <a:solidFill>
                <a:srgbClr val="000000"/>
              </a:solidFill>
              <a:latin typeface="Times New Roman" panose="02020603050405020304" pitchFamily="18" charset="0"/>
              <a:cs typeface="Times New Roman" panose="02020603050405020304" pitchFamily="18" charset="0"/>
            </a:endParaRPr>
          </a:p>
          <a:p>
            <a:r>
              <a:rPr lang="en-US" sz="3200" b="1" i="0" u="none" strike="noStrike" baseline="0" dirty="0">
                <a:solidFill>
                  <a:srgbClr val="000000"/>
                </a:solidFill>
                <a:latin typeface="Times New Roman" panose="02020603050405020304" pitchFamily="18" charset="0"/>
                <a:cs typeface="Times New Roman" panose="02020603050405020304" pitchFamily="18" charset="0"/>
              </a:rPr>
              <a:t> Taste cells are continually exposed to the oral microbiota, but how this affects taste signaling is not known.  In a recent study from our lab, it was reported that type II taste cells express </a:t>
            </a:r>
            <a:r>
              <a:rPr lang="en-US" sz="3200" b="1" i="1" u="none" strike="noStrike" baseline="0" dirty="0" err="1">
                <a:solidFill>
                  <a:srgbClr val="000000"/>
                </a:solidFill>
                <a:latin typeface="Times New Roman" panose="02020603050405020304" pitchFamily="18" charset="0"/>
                <a:cs typeface="Times New Roman" panose="02020603050405020304" pitchFamily="18" charset="0"/>
              </a:rPr>
              <a:t>Spib</a:t>
            </a:r>
            <a:r>
              <a:rPr lang="en-US" sz="3200" b="1" i="0" u="none" strike="noStrike" baseline="0" dirty="0">
                <a:solidFill>
                  <a:srgbClr val="000000"/>
                </a:solidFill>
                <a:latin typeface="Times New Roman" panose="02020603050405020304" pitchFamily="18" charset="0"/>
                <a:cs typeface="Times New Roman" panose="02020603050405020304" pitchFamily="18" charset="0"/>
              </a:rPr>
              <a:t>, a master transcription factor that regulates the regeneration of Microfold (M) cells, a  key cell type involved in immune surveillance first identified in secondary lymphoid tissues such as Peyer’s patch and tonsils. M cells </a:t>
            </a:r>
            <a:r>
              <a:rPr lang="en-US" sz="3200" b="1" i="0" u="none" strike="noStrike" baseline="0" dirty="0" err="1">
                <a:solidFill>
                  <a:srgbClr val="000000"/>
                </a:solidFill>
                <a:latin typeface="Times New Roman" panose="02020603050405020304" pitchFamily="18" charset="0"/>
                <a:cs typeface="Times New Roman" panose="02020603050405020304" pitchFamily="18" charset="0"/>
              </a:rPr>
              <a:t>transcytose</a:t>
            </a:r>
            <a:r>
              <a:rPr lang="en-US" sz="3200" b="1" i="0" u="none" strike="noStrike" baseline="0" dirty="0">
                <a:solidFill>
                  <a:srgbClr val="000000"/>
                </a:solidFill>
                <a:latin typeface="Times New Roman" panose="02020603050405020304" pitchFamily="18" charset="0"/>
                <a:cs typeface="Times New Roman" panose="02020603050405020304" pitchFamily="18" charset="0"/>
              </a:rPr>
              <a:t> microbes and present them to immune cells that trigger an appropriate immune response. We hypothesize that type II taste cells and VDCs mediate immune surveillance in taste papillae, thereby regulating taste signaling.	</a:t>
            </a:r>
          </a:p>
          <a:p>
            <a:endParaRPr lang="en-IN" sz="3200" b="1" dirty="0">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3D776121-163D-D10B-1BD2-33A9D26ABD74}"/>
              </a:ext>
            </a:extLst>
          </p:cNvPr>
          <p:cNvGrpSpPr/>
          <p:nvPr/>
        </p:nvGrpSpPr>
        <p:grpSpPr>
          <a:xfrm>
            <a:off x="940095" y="4729425"/>
            <a:ext cx="11316291" cy="8132917"/>
            <a:chOff x="1218746" y="2481264"/>
            <a:chExt cx="6169480" cy="3925887"/>
          </a:xfrm>
        </p:grpSpPr>
        <p:pic>
          <p:nvPicPr>
            <p:cNvPr id="8" name="Picture 2">
              <a:extLst>
                <a:ext uri="{FF2B5EF4-FFF2-40B4-BE49-F238E27FC236}">
                  <a16:creationId xmlns:a16="http://schemas.microsoft.com/office/drawing/2014/main" id="{DC2271E8-17E8-81A1-F389-FBD7EC5F5B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2552" b="30251"/>
            <a:stretch>
              <a:fillRect/>
            </a:stretch>
          </p:blipFill>
          <p:spPr bwMode="auto">
            <a:xfrm>
              <a:off x="3130551" y="2481264"/>
              <a:ext cx="4257675" cy="392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63DEB22E-88DE-A909-2E35-B79892F7F537}"/>
                </a:ext>
              </a:extLst>
            </p:cNvPr>
            <p:cNvSpPr txBox="1"/>
            <p:nvPr/>
          </p:nvSpPr>
          <p:spPr>
            <a:xfrm>
              <a:off x="1571535" y="5531772"/>
              <a:ext cx="1277208" cy="400110"/>
            </a:xfrm>
            <a:prstGeom prst="rect">
              <a:avLst/>
            </a:prstGeom>
            <a:noFill/>
          </p:spPr>
          <p:txBody>
            <a:bodyPr wrap="none" rtlCol="0">
              <a:spAutoFit/>
            </a:bodyPr>
            <a:lstStyle/>
            <a:p>
              <a:pPr algn="r"/>
              <a:r>
                <a:rPr lang="en-US" sz="2000" b="1" dirty="0"/>
                <a:t>Fungiform</a:t>
              </a:r>
            </a:p>
          </p:txBody>
        </p:sp>
        <p:sp>
          <p:nvSpPr>
            <p:cNvPr id="10" name="TextBox 9">
              <a:extLst>
                <a:ext uri="{FF2B5EF4-FFF2-40B4-BE49-F238E27FC236}">
                  <a16:creationId xmlns:a16="http://schemas.microsoft.com/office/drawing/2014/main" id="{30A8FB4A-5BEE-EF30-EEF2-62EF3386FCE6}"/>
                </a:ext>
              </a:extLst>
            </p:cNvPr>
            <p:cNvSpPr txBox="1"/>
            <p:nvPr/>
          </p:nvSpPr>
          <p:spPr>
            <a:xfrm>
              <a:off x="1948175" y="4390876"/>
              <a:ext cx="900568" cy="400110"/>
            </a:xfrm>
            <a:prstGeom prst="rect">
              <a:avLst/>
            </a:prstGeom>
            <a:noFill/>
          </p:spPr>
          <p:txBody>
            <a:bodyPr wrap="none" rtlCol="0">
              <a:spAutoFit/>
            </a:bodyPr>
            <a:lstStyle/>
            <a:p>
              <a:pPr algn="r"/>
              <a:r>
                <a:rPr lang="en-US" sz="2000" b="1" dirty="0"/>
                <a:t>Foliate</a:t>
              </a:r>
            </a:p>
          </p:txBody>
        </p:sp>
        <p:sp>
          <p:nvSpPr>
            <p:cNvPr id="11" name="TextBox 10">
              <a:extLst>
                <a:ext uri="{FF2B5EF4-FFF2-40B4-BE49-F238E27FC236}">
                  <a16:creationId xmlns:a16="http://schemas.microsoft.com/office/drawing/2014/main" id="{A165AA21-A0DA-C391-706F-1DC3EECD28BF}"/>
                </a:ext>
              </a:extLst>
            </p:cNvPr>
            <p:cNvSpPr txBox="1"/>
            <p:nvPr/>
          </p:nvSpPr>
          <p:spPr>
            <a:xfrm>
              <a:off x="1218746" y="3209656"/>
              <a:ext cx="1629997" cy="400110"/>
            </a:xfrm>
            <a:prstGeom prst="rect">
              <a:avLst/>
            </a:prstGeom>
            <a:noFill/>
          </p:spPr>
          <p:txBody>
            <a:bodyPr wrap="none" rtlCol="0">
              <a:spAutoFit/>
            </a:bodyPr>
            <a:lstStyle/>
            <a:p>
              <a:pPr algn="r"/>
              <a:r>
                <a:rPr lang="en-US" sz="2000" b="1" dirty="0"/>
                <a:t>Circumvallate</a:t>
              </a:r>
            </a:p>
          </p:txBody>
        </p:sp>
      </p:grpSp>
      <p:sp>
        <p:nvSpPr>
          <p:cNvPr id="12" name="Rectangle 3">
            <a:extLst>
              <a:ext uri="{FF2B5EF4-FFF2-40B4-BE49-F238E27FC236}">
                <a16:creationId xmlns:a16="http://schemas.microsoft.com/office/drawing/2014/main" id="{C709A344-4928-6B6C-A00E-C97D6B4A65C9}"/>
              </a:ext>
            </a:extLst>
          </p:cNvPr>
          <p:cNvSpPr txBox="1">
            <a:spLocks noChangeArrowheads="1"/>
          </p:cNvSpPr>
          <p:nvPr/>
        </p:nvSpPr>
        <p:spPr>
          <a:xfrm>
            <a:off x="603567" y="3408971"/>
            <a:ext cx="13439004" cy="1646196"/>
          </a:xfrm>
          <a:prstGeom prst="rect">
            <a:avLst/>
          </a:prstGeom>
        </p:spPr>
        <p:txBody>
          <a:bodyPr vert="horz" lIns="91440" tIns="45720" rIns="91440" bIns="45720" rtlCol="0">
            <a:noAutofit/>
          </a:bodyPr>
          <a:lstStyle>
            <a:lvl1pPr marL="0" indent="0" algn="ctr" defTabSz="4387200" rtl="0" eaLnBrk="1" latinLnBrk="0" hangingPunct="1">
              <a:lnSpc>
                <a:spcPct val="90000"/>
              </a:lnSpc>
              <a:spcBef>
                <a:spcPts val="4798"/>
              </a:spcBef>
              <a:buFont typeface="Arial" panose="020B0604020202020204" pitchFamily="34" charset="0"/>
              <a:buNone/>
              <a:defRPr sz="11515" kern="1200">
                <a:solidFill>
                  <a:schemeClr val="tx1"/>
                </a:solidFill>
                <a:latin typeface="+mn-lt"/>
                <a:ea typeface="+mn-ea"/>
                <a:cs typeface="+mn-cs"/>
              </a:defRPr>
            </a:lvl1pPr>
            <a:lvl2pPr marL="2193600" indent="0" algn="ctr" defTabSz="4387200" rtl="0" eaLnBrk="1" latinLnBrk="0" hangingPunct="1">
              <a:lnSpc>
                <a:spcPct val="90000"/>
              </a:lnSpc>
              <a:spcBef>
                <a:spcPts val="2399"/>
              </a:spcBef>
              <a:buFont typeface="Arial" panose="020B0604020202020204" pitchFamily="34" charset="0"/>
              <a:buNone/>
              <a:defRPr sz="9596" kern="1200">
                <a:solidFill>
                  <a:schemeClr val="tx1"/>
                </a:solidFill>
                <a:latin typeface="+mn-lt"/>
                <a:ea typeface="+mn-ea"/>
                <a:cs typeface="+mn-cs"/>
              </a:defRPr>
            </a:lvl2pPr>
            <a:lvl3pPr marL="4387200" indent="0" algn="ctr" defTabSz="4387200" rtl="0" eaLnBrk="1" latinLnBrk="0" hangingPunct="1">
              <a:lnSpc>
                <a:spcPct val="90000"/>
              </a:lnSpc>
              <a:spcBef>
                <a:spcPts val="2399"/>
              </a:spcBef>
              <a:buFont typeface="Arial" panose="020B0604020202020204" pitchFamily="34" charset="0"/>
              <a:buNone/>
              <a:defRPr sz="8636" kern="1200">
                <a:solidFill>
                  <a:schemeClr val="tx1"/>
                </a:solidFill>
                <a:latin typeface="+mn-lt"/>
                <a:ea typeface="+mn-ea"/>
                <a:cs typeface="+mn-cs"/>
              </a:defRPr>
            </a:lvl3pPr>
            <a:lvl4pPr marL="6580800"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4pPr>
            <a:lvl5pPr marL="8774400"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5pPr>
            <a:lvl6pPr marL="10967999"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6pPr>
            <a:lvl7pPr marL="13161599"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7pPr>
            <a:lvl8pPr marL="15355199"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8pPr>
            <a:lvl9pPr marL="17548799" indent="0" algn="ctr" defTabSz="4387200" rtl="0" eaLnBrk="1" latinLnBrk="0" hangingPunct="1">
              <a:lnSpc>
                <a:spcPct val="90000"/>
              </a:lnSpc>
              <a:spcBef>
                <a:spcPts val="2399"/>
              </a:spcBef>
              <a:buFont typeface="Arial" panose="020B0604020202020204" pitchFamily="34" charset="0"/>
              <a:buNone/>
              <a:defRPr sz="7677" kern="1200">
                <a:solidFill>
                  <a:schemeClr val="tx1"/>
                </a:solidFill>
                <a:latin typeface="+mn-lt"/>
                <a:ea typeface="+mn-ea"/>
                <a:cs typeface="+mn-cs"/>
              </a:defRPr>
            </a:lvl9pPr>
          </a:lstStyle>
          <a:p>
            <a:pPr marL="342900" indent="-342900" algn="l">
              <a:buFont typeface="Arial" panose="020B0604020202020204" pitchFamily="34" charset="0"/>
              <a:buChar char="•"/>
            </a:pPr>
            <a:r>
              <a:rPr lang="en-US" sz="3200" b="1" dirty="0">
                <a:latin typeface="Times New Roman" panose="02020603050405020304" pitchFamily="18" charset="0"/>
                <a:ea typeface="Verdana" panose="020B0604030504040204" pitchFamily="34" charset="0"/>
                <a:cs typeface="Times New Roman" panose="02020603050405020304" pitchFamily="18" charset="0"/>
              </a:rPr>
              <a:t>Taste buds are the primary sensory organs of taste</a:t>
            </a:r>
          </a:p>
          <a:p>
            <a:pPr marL="342900" indent="-342900" algn="l">
              <a:buFont typeface="Arial" panose="020B0604020202020204" pitchFamily="34" charset="0"/>
              <a:buChar char="•"/>
            </a:pPr>
            <a:r>
              <a:rPr lang="en-US" sz="3200" b="1" dirty="0">
                <a:latin typeface="Times New Roman" panose="02020603050405020304" pitchFamily="18" charset="0"/>
                <a:ea typeface="Verdana" panose="020B0604030504040204" pitchFamily="34" charset="0"/>
                <a:cs typeface="Times New Roman" panose="02020603050405020304" pitchFamily="18" charset="0"/>
              </a:rPr>
              <a:t>Taste buds are found in three of the four types of papillae on the tongue</a:t>
            </a:r>
          </a:p>
          <a:p>
            <a:pPr marL="342900" indent="-342900" algn="l">
              <a:buFont typeface="Arial" panose="020B0604020202020204" pitchFamily="34" charset="0"/>
              <a:buChar char="•"/>
            </a:pPr>
            <a:endParaRPr lang="en-US" sz="3200" b="1" dirty="0">
              <a:latin typeface="Times New Roman" panose="02020603050405020304" pitchFamily="18" charset="0"/>
              <a:cs typeface="Times New Roman" panose="02020603050405020304" pitchFamily="18" charset="0"/>
            </a:endParaRPr>
          </a:p>
        </p:txBody>
      </p:sp>
      <p:sp>
        <p:nvSpPr>
          <p:cNvPr id="13" name="Title 1">
            <a:extLst>
              <a:ext uri="{FF2B5EF4-FFF2-40B4-BE49-F238E27FC236}">
                <a16:creationId xmlns:a16="http://schemas.microsoft.com/office/drawing/2014/main" id="{E1E25CDE-1070-B892-16A8-D7426013DBDB}"/>
              </a:ext>
            </a:extLst>
          </p:cNvPr>
          <p:cNvSpPr txBox="1">
            <a:spLocks/>
          </p:cNvSpPr>
          <p:nvPr/>
        </p:nvSpPr>
        <p:spPr>
          <a:xfrm>
            <a:off x="2033242" y="2649819"/>
            <a:ext cx="5994675" cy="789151"/>
          </a:xfrm>
          <a:prstGeom prst="rect">
            <a:avLst/>
          </a:prstGeom>
        </p:spPr>
        <p:txBody>
          <a:bodyPr vert="horz" lIns="91440" tIns="45720" rIns="91440" bIns="45720" rtlCol="0" anchor="b">
            <a:noAutofit/>
          </a:bodyPr>
          <a:lstStyle>
            <a:lvl1pPr algn="ctr" defTabSz="4387200" rtl="0" eaLnBrk="1" latinLnBrk="0" hangingPunct="1">
              <a:lnSpc>
                <a:spcPct val="90000"/>
              </a:lnSpc>
              <a:spcBef>
                <a:spcPct val="0"/>
              </a:spcBef>
              <a:buNone/>
              <a:defRPr sz="28787" kern="1200">
                <a:solidFill>
                  <a:schemeClr val="tx1"/>
                </a:solidFill>
                <a:latin typeface="+mj-lt"/>
                <a:ea typeface="+mj-ea"/>
                <a:cs typeface="+mj-cs"/>
              </a:defRPr>
            </a:lvl1pPr>
          </a:lstStyle>
          <a:p>
            <a:pPr>
              <a:defRPr/>
            </a:pPr>
            <a:r>
              <a:rPr lang="en-US" sz="3200" b="1"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Taste Buds</a:t>
            </a:r>
          </a:p>
        </p:txBody>
      </p:sp>
      <p:grpSp>
        <p:nvGrpSpPr>
          <p:cNvPr id="14" name="Group 13">
            <a:extLst>
              <a:ext uri="{FF2B5EF4-FFF2-40B4-BE49-F238E27FC236}">
                <a16:creationId xmlns:a16="http://schemas.microsoft.com/office/drawing/2014/main" id="{41F20329-19F8-C03C-65E6-6234FFDBFE8D}"/>
              </a:ext>
            </a:extLst>
          </p:cNvPr>
          <p:cNvGrpSpPr/>
          <p:nvPr/>
        </p:nvGrpSpPr>
        <p:grpSpPr>
          <a:xfrm>
            <a:off x="2278041" y="16641569"/>
            <a:ext cx="7809586" cy="6354318"/>
            <a:chOff x="7551994" y="1402157"/>
            <a:chExt cx="4444338" cy="4982769"/>
          </a:xfrm>
        </p:grpSpPr>
        <p:pic>
          <p:nvPicPr>
            <p:cNvPr id="15" name="Picture 3">
              <a:extLst>
                <a:ext uri="{FF2B5EF4-FFF2-40B4-BE49-F238E27FC236}">
                  <a16:creationId xmlns:a16="http://schemas.microsoft.com/office/drawing/2014/main" id="{74D4ED41-BC77-E537-0AED-9EA490132D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2868" t="37610" r="-67" b="182"/>
            <a:stretch>
              <a:fillRect/>
            </a:stretch>
          </p:blipFill>
          <p:spPr bwMode="auto">
            <a:xfrm>
              <a:off x="9613495" y="3081339"/>
              <a:ext cx="2382837" cy="3303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Box 15">
              <a:extLst>
                <a:ext uri="{FF2B5EF4-FFF2-40B4-BE49-F238E27FC236}">
                  <a16:creationId xmlns:a16="http://schemas.microsoft.com/office/drawing/2014/main" id="{89050300-F5BA-F3ED-64D1-70C16D3BE86C}"/>
                </a:ext>
              </a:extLst>
            </p:cNvPr>
            <p:cNvSpPr txBox="1"/>
            <p:nvPr/>
          </p:nvSpPr>
          <p:spPr>
            <a:xfrm>
              <a:off x="7861566" y="1402157"/>
              <a:ext cx="4104725" cy="1709264"/>
            </a:xfrm>
            <a:prstGeom prst="rect">
              <a:avLst/>
            </a:prstGeom>
            <a:noFill/>
          </p:spPr>
          <p:txBody>
            <a:bodyPr wrap="square">
              <a:spAutoFit/>
            </a:bodyPr>
            <a:lstStyle/>
            <a:p>
              <a:pPr algn="ctr">
                <a:defRPr/>
              </a:pPr>
              <a:r>
                <a:rPr lang="en-US" sz="3200" b="1" dirty="0">
                  <a:latin typeface="Times New Roman" panose="02020603050405020304" pitchFamily="18" charset="0"/>
                  <a:cs typeface="Times New Roman" panose="02020603050405020304" pitchFamily="18" charset="0"/>
                </a:rPr>
                <a:t>Mouse tongue with GFP expressed in T1R3 (sweet/umami receptor component) expressing cells</a:t>
              </a:r>
            </a:p>
          </p:txBody>
        </p:sp>
        <p:sp>
          <p:nvSpPr>
            <p:cNvPr id="17" name="TextBox 16">
              <a:extLst>
                <a:ext uri="{FF2B5EF4-FFF2-40B4-BE49-F238E27FC236}">
                  <a16:creationId xmlns:a16="http://schemas.microsoft.com/office/drawing/2014/main" id="{2DD76B3E-44D2-BAC3-752C-98FDB05A6285}"/>
                </a:ext>
              </a:extLst>
            </p:cNvPr>
            <p:cNvSpPr txBox="1"/>
            <p:nvPr/>
          </p:nvSpPr>
          <p:spPr>
            <a:xfrm>
              <a:off x="7551994" y="3805238"/>
              <a:ext cx="1936086" cy="484716"/>
            </a:xfrm>
            <a:prstGeom prst="rect">
              <a:avLst/>
            </a:prstGeom>
            <a:noFill/>
          </p:spPr>
          <p:txBody>
            <a:bodyPr wrap="none">
              <a:spAutoFit/>
            </a:bodyPr>
            <a:lstStyle/>
            <a:p>
              <a:pPr algn="r">
                <a:defRPr/>
              </a:pPr>
              <a:r>
                <a:rPr lang="en-US" sz="3200" b="1" dirty="0">
                  <a:latin typeface="Times New Roman" panose="02020603050405020304" pitchFamily="18" charset="0"/>
                  <a:cs typeface="Times New Roman" panose="02020603050405020304" pitchFamily="18" charset="0"/>
                </a:rPr>
                <a:t>Circumvallate</a:t>
              </a:r>
            </a:p>
          </p:txBody>
        </p:sp>
        <p:sp>
          <p:nvSpPr>
            <p:cNvPr id="18" name="TextBox 17">
              <a:extLst>
                <a:ext uri="{FF2B5EF4-FFF2-40B4-BE49-F238E27FC236}">
                  <a16:creationId xmlns:a16="http://schemas.microsoft.com/office/drawing/2014/main" id="{D2F5BB80-CF50-1FE9-15CD-F576BC34935B}"/>
                </a:ext>
              </a:extLst>
            </p:cNvPr>
            <p:cNvSpPr txBox="1"/>
            <p:nvPr/>
          </p:nvSpPr>
          <p:spPr>
            <a:xfrm>
              <a:off x="8484289" y="4221163"/>
              <a:ext cx="1003792" cy="484716"/>
            </a:xfrm>
            <a:prstGeom prst="rect">
              <a:avLst/>
            </a:prstGeom>
            <a:noFill/>
          </p:spPr>
          <p:txBody>
            <a:bodyPr wrap="none">
              <a:spAutoFit/>
            </a:bodyPr>
            <a:lstStyle/>
            <a:p>
              <a:pPr algn="r">
                <a:defRPr/>
              </a:pPr>
              <a:r>
                <a:rPr lang="en-US" sz="3200" b="1" dirty="0">
                  <a:latin typeface="Times New Roman" panose="02020603050405020304" pitchFamily="18" charset="0"/>
                  <a:cs typeface="Times New Roman" panose="02020603050405020304" pitchFamily="18" charset="0"/>
                </a:rPr>
                <a:t>Foliate</a:t>
              </a:r>
            </a:p>
          </p:txBody>
        </p:sp>
        <p:sp>
          <p:nvSpPr>
            <p:cNvPr id="19" name="TextBox 18">
              <a:extLst>
                <a:ext uri="{FF2B5EF4-FFF2-40B4-BE49-F238E27FC236}">
                  <a16:creationId xmlns:a16="http://schemas.microsoft.com/office/drawing/2014/main" id="{9079444C-C3E4-3378-0DDC-B9B1E99539F9}"/>
                </a:ext>
              </a:extLst>
            </p:cNvPr>
            <p:cNvSpPr txBox="1"/>
            <p:nvPr/>
          </p:nvSpPr>
          <p:spPr>
            <a:xfrm>
              <a:off x="7991759" y="4703763"/>
              <a:ext cx="1496323" cy="484716"/>
            </a:xfrm>
            <a:prstGeom prst="rect">
              <a:avLst/>
            </a:prstGeom>
            <a:noFill/>
          </p:spPr>
          <p:txBody>
            <a:bodyPr wrap="none">
              <a:spAutoFit/>
            </a:bodyPr>
            <a:lstStyle/>
            <a:p>
              <a:pPr algn="r">
                <a:defRPr/>
              </a:pPr>
              <a:r>
                <a:rPr lang="en-US" sz="3200" b="1" dirty="0">
                  <a:latin typeface="Times New Roman" panose="02020603050405020304" pitchFamily="18" charset="0"/>
                  <a:cs typeface="Times New Roman" panose="02020603050405020304" pitchFamily="18" charset="0"/>
                </a:rPr>
                <a:t>Fungiform</a:t>
              </a:r>
            </a:p>
          </p:txBody>
        </p:sp>
        <p:cxnSp>
          <p:nvCxnSpPr>
            <p:cNvPr id="20" name="Straight Connector 19">
              <a:extLst>
                <a:ext uri="{FF2B5EF4-FFF2-40B4-BE49-F238E27FC236}">
                  <a16:creationId xmlns:a16="http://schemas.microsoft.com/office/drawing/2014/main" id="{894B94C1-FBE2-310B-B18B-3628A9EA5803}"/>
                </a:ext>
              </a:extLst>
            </p:cNvPr>
            <p:cNvCxnSpPr>
              <a:endCxn id="17" idx="3"/>
            </p:cNvCxnSpPr>
            <p:nvPr/>
          </p:nvCxnSpPr>
          <p:spPr>
            <a:xfrm flipH="1">
              <a:off x="9488080" y="3989389"/>
              <a:ext cx="125414" cy="5820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464B9E0-A6DD-0BE0-E8DD-5B4D482A3DE0}"/>
                </a:ext>
              </a:extLst>
            </p:cNvPr>
            <p:cNvCxnSpPr/>
            <p:nvPr/>
          </p:nvCxnSpPr>
          <p:spPr>
            <a:xfrm flipH="1">
              <a:off x="9015413" y="4899025"/>
              <a:ext cx="127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CD8FE23-8388-B548-0E86-A997476F9353}"/>
                </a:ext>
              </a:extLst>
            </p:cNvPr>
            <p:cNvCxnSpPr/>
            <p:nvPr/>
          </p:nvCxnSpPr>
          <p:spPr>
            <a:xfrm flipH="1">
              <a:off x="9007476" y="4211638"/>
              <a:ext cx="123825" cy="1254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C2F17471-D8F5-FD21-4435-7C5DF9AC105E}"/>
              </a:ext>
            </a:extLst>
          </p:cNvPr>
          <p:cNvGrpSpPr/>
          <p:nvPr/>
        </p:nvGrpSpPr>
        <p:grpSpPr>
          <a:xfrm>
            <a:off x="-171922" y="12708557"/>
            <a:ext cx="15607225" cy="3540245"/>
            <a:chOff x="0" y="10541592"/>
            <a:chExt cx="11412748" cy="2413499"/>
          </a:xfrm>
        </p:grpSpPr>
        <p:sp>
          <p:nvSpPr>
            <p:cNvPr id="23" name="Title 1">
              <a:extLst>
                <a:ext uri="{FF2B5EF4-FFF2-40B4-BE49-F238E27FC236}">
                  <a16:creationId xmlns:a16="http://schemas.microsoft.com/office/drawing/2014/main" id="{9EDC298F-EBE3-137F-9A1F-15D21C97F938}"/>
                </a:ext>
              </a:extLst>
            </p:cNvPr>
            <p:cNvSpPr txBox="1">
              <a:spLocks/>
            </p:cNvSpPr>
            <p:nvPr/>
          </p:nvSpPr>
          <p:spPr>
            <a:xfrm>
              <a:off x="0" y="12113716"/>
              <a:ext cx="11412748" cy="841375"/>
            </a:xfrm>
            <a:prstGeom prst="rect">
              <a:avLst/>
            </a:prstGeom>
          </p:spPr>
          <p:txBody>
            <a:bodyPr vert="horz" lIns="91440" tIns="45720" rIns="91440" bIns="45720" rtlCol="0" anchor="b">
              <a:noAutofit/>
            </a:bodyPr>
            <a:lstStyle>
              <a:lvl1pPr algn="ctr" defTabSz="4387200" rtl="0" eaLnBrk="1" latinLnBrk="0" hangingPunct="1">
                <a:lnSpc>
                  <a:spcPct val="90000"/>
                </a:lnSpc>
                <a:spcBef>
                  <a:spcPct val="0"/>
                </a:spcBef>
                <a:buNone/>
                <a:defRPr sz="28787" kern="1200">
                  <a:solidFill>
                    <a:schemeClr val="tx1"/>
                  </a:solidFill>
                  <a:latin typeface="+mj-lt"/>
                  <a:ea typeface="+mj-ea"/>
                  <a:cs typeface="+mj-cs"/>
                </a:defRPr>
              </a:lvl1pPr>
            </a:lstStyle>
            <a:p>
              <a:pPr>
                <a:defRPr/>
              </a:pPr>
              <a:r>
                <a:rPr lang="en-US" altLang="en-US" sz="2000" b="1"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Filiform Papillae (the non-taste papillae)</a:t>
              </a:r>
            </a:p>
          </p:txBody>
        </p:sp>
        <p:pic>
          <p:nvPicPr>
            <p:cNvPr id="24" name="Picture 2" descr="C:\Users\blewandowski\Desktop\BB420\Lecture Images\micro-discovery-mouse-tongue.jpg">
              <a:extLst>
                <a:ext uri="{FF2B5EF4-FFF2-40B4-BE49-F238E27FC236}">
                  <a16:creationId xmlns:a16="http://schemas.microsoft.com/office/drawing/2014/main" id="{3443E677-A3A5-64DA-0A54-9B9E7384B1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61958" y="10556835"/>
              <a:ext cx="2503618" cy="188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4" descr="C:\Users\blewandowski\Desktop\BB420\Lecture Images\Filliform Papillae.jpg">
              <a:extLst>
                <a:ext uri="{FF2B5EF4-FFF2-40B4-BE49-F238E27FC236}">
                  <a16:creationId xmlns:a16="http://schemas.microsoft.com/office/drawing/2014/main" id="{57A4D127-86FB-E4AD-ED3D-2EF8486CB4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83063" y="10541592"/>
              <a:ext cx="1744854" cy="188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 name="Group 35">
            <a:extLst>
              <a:ext uri="{FF2B5EF4-FFF2-40B4-BE49-F238E27FC236}">
                <a16:creationId xmlns:a16="http://schemas.microsoft.com/office/drawing/2014/main" id="{EB75D899-6AC1-9315-C1A3-911EB10754ED}"/>
              </a:ext>
            </a:extLst>
          </p:cNvPr>
          <p:cNvGrpSpPr/>
          <p:nvPr/>
        </p:nvGrpSpPr>
        <p:grpSpPr>
          <a:xfrm>
            <a:off x="940095" y="24196189"/>
            <a:ext cx="14027117" cy="7407113"/>
            <a:chOff x="987734" y="13748678"/>
            <a:chExt cx="13054837" cy="6279783"/>
          </a:xfrm>
        </p:grpSpPr>
        <p:grpSp>
          <p:nvGrpSpPr>
            <p:cNvPr id="26" name="Group 25">
              <a:extLst>
                <a:ext uri="{FF2B5EF4-FFF2-40B4-BE49-F238E27FC236}">
                  <a16:creationId xmlns:a16="http://schemas.microsoft.com/office/drawing/2014/main" id="{640D6762-92B3-19DD-22BA-53BE1C4BFE2A}"/>
                </a:ext>
              </a:extLst>
            </p:cNvPr>
            <p:cNvGrpSpPr/>
            <p:nvPr/>
          </p:nvGrpSpPr>
          <p:grpSpPr>
            <a:xfrm>
              <a:off x="2171694" y="15114850"/>
              <a:ext cx="5257800" cy="4913611"/>
              <a:chOff x="1752600" y="1453852"/>
              <a:chExt cx="5257800" cy="4913611"/>
            </a:xfrm>
          </p:grpSpPr>
          <p:pic>
            <p:nvPicPr>
              <p:cNvPr id="27" name="Picture 4" descr="C:\Users\blewandowski\Desktop\BB420\Lecture Images\normal_709px-Taste_bud_svg.png">
                <a:extLst>
                  <a:ext uri="{FF2B5EF4-FFF2-40B4-BE49-F238E27FC236}">
                    <a16:creationId xmlns:a16="http://schemas.microsoft.com/office/drawing/2014/main" id="{6B2CB243-4D56-0CC4-EDC2-63DACFC9A4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52600" y="1914525"/>
                <a:ext cx="5257800" cy="445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Arc 27">
                <a:extLst>
                  <a:ext uri="{FF2B5EF4-FFF2-40B4-BE49-F238E27FC236}">
                    <a16:creationId xmlns:a16="http://schemas.microsoft.com/office/drawing/2014/main" id="{910D97C6-0453-9CEA-4743-F6F8359F6E7B}"/>
                  </a:ext>
                </a:extLst>
              </p:cNvPr>
              <p:cNvSpPr/>
              <p:nvPr/>
            </p:nvSpPr>
            <p:spPr>
              <a:xfrm rot="8100000">
                <a:off x="3752850" y="1804989"/>
                <a:ext cx="1257300" cy="1317625"/>
              </a:xfrm>
              <a:prstGeom prst="arc">
                <a:avLst/>
              </a:prstGeom>
              <a:ln w="76200">
                <a:solidFill>
                  <a:srgbClr val="FFFF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b="1">
                  <a:solidFill>
                    <a:prstClr val="black"/>
                  </a:solidFill>
                  <a:latin typeface="Perpetua"/>
                </a:endParaRPr>
              </a:p>
            </p:txBody>
          </p:sp>
          <p:cxnSp>
            <p:nvCxnSpPr>
              <p:cNvPr id="29" name="Straight Arrow Connector 28">
                <a:extLst>
                  <a:ext uri="{FF2B5EF4-FFF2-40B4-BE49-F238E27FC236}">
                    <a16:creationId xmlns:a16="http://schemas.microsoft.com/office/drawing/2014/main" id="{8EBC316C-E31E-6BD7-1BAB-90D2AC232536}"/>
                  </a:ext>
                </a:extLst>
              </p:cNvPr>
              <p:cNvCxnSpPr/>
              <p:nvPr/>
            </p:nvCxnSpPr>
            <p:spPr>
              <a:xfrm>
                <a:off x="3670300" y="1821507"/>
                <a:ext cx="317500" cy="1127036"/>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7A13737-3F9A-274E-FCA7-BD42089C8916}"/>
                  </a:ext>
                </a:extLst>
              </p:cNvPr>
              <p:cNvSpPr txBox="1"/>
              <p:nvPr/>
            </p:nvSpPr>
            <p:spPr>
              <a:xfrm>
                <a:off x="2624138" y="1453852"/>
                <a:ext cx="1707620" cy="313121"/>
              </a:xfrm>
              <a:prstGeom prst="rect">
                <a:avLst/>
              </a:prstGeom>
              <a:noFill/>
            </p:spPr>
            <p:txBody>
              <a:bodyPr wrap="none">
                <a:spAutoFit/>
              </a:bodyPr>
              <a:lstStyle/>
              <a:p>
                <a:pPr>
                  <a:defRPr/>
                </a:pPr>
                <a:r>
                  <a:rPr lang="en-US" b="1" dirty="0">
                    <a:solidFill>
                      <a:prstClr val="black"/>
                    </a:solidFill>
                    <a:latin typeface="Arial" panose="020B0604020202020204" pitchFamily="34" charset="0"/>
                    <a:ea typeface="ＭＳ Ｐゴシック" panose="020B0600070205080204" pitchFamily="34" charset="-128"/>
                    <a:cs typeface="Arial" panose="020B0604020202020204" pitchFamily="34" charset="0"/>
                  </a:rPr>
                  <a:t>Tight junctions</a:t>
                </a:r>
              </a:p>
            </p:txBody>
          </p:sp>
        </p:grpSp>
        <p:sp>
          <p:nvSpPr>
            <p:cNvPr id="32" name="Title 1">
              <a:extLst>
                <a:ext uri="{FF2B5EF4-FFF2-40B4-BE49-F238E27FC236}">
                  <a16:creationId xmlns:a16="http://schemas.microsoft.com/office/drawing/2014/main" id="{B5DEEACA-2B0E-3B9D-0B8F-B625322BC80B}"/>
                </a:ext>
              </a:extLst>
            </p:cNvPr>
            <p:cNvSpPr txBox="1">
              <a:spLocks/>
            </p:cNvSpPr>
            <p:nvPr/>
          </p:nvSpPr>
          <p:spPr>
            <a:xfrm>
              <a:off x="987734" y="13748678"/>
              <a:ext cx="8229600" cy="1187450"/>
            </a:xfrm>
            <a:prstGeom prst="rect">
              <a:avLst/>
            </a:prstGeom>
          </p:spPr>
          <p:txBody>
            <a:bodyPr vert="horz" lIns="91440" tIns="45720" rIns="91440" bIns="45720" rtlCol="0" anchor="b">
              <a:normAutofit/>
            </a:bodyPr>
            <a:lstStyle>
              <a:lvl1pPr algn="ctr" defTabSz="4387200" rtl="0" eaLnBrk="1" latinLnBrk="0" hangingPunct="1">
                <a:lnSpc>
                  <a:spcPct val="90000"/>
                </a:lnSpc>
                <a:spcBef>
                  <a:spcPct val="0"/>
                </a:spcBef>
                <a:buNone/>
                <a:defRPr sz="28787" kern="1200">
                  <a:solidFill>
                    <a:schemeClr val="tx1"/>
                  </a:solidFill>
                  <a:latin typeface="+mj-lt"/>
                  <a:ea typeface="+mj-ea"/>
                  <a:cs typeface="+mj-cs"/>
                </a:defRPr>
              </a:lvl1pPr>
            </a:lstStyle>
            <a:p>
              <a:pPr>
                <a:defRPr/>
              </a:pPr>
              <a:r>
                <a:rPr lang="en-US" alt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 Taste Bud</a:t>
              </a:r>
            </a:p>
          </p:txBody>
        </p:sp>
        <p:sp>
          <p:nvSpPr>
            <p:cNvPr id="33" name="TextBox 32">
              <a:extLst>
                <a:ext uri="{FF2B5EF4-FFF2-40B4-BE49-F238E27FC236}">
                  <a16:creationId xmlns:a16="http://schemas.microsoft.com/office/drawing/2014/main" id="{E90C5D8D-F0F4-5B11-CD0D-722A797265FE}"/>
                </a:ext>
              </a:extLst>
            </p:cNvPr>
            <p:cNvSpPr txBox="1"/>
            <p:nvPr/>
          </p:nvSpPr>
          <p:spPr>
            <a:xfrm>
              <a:off x="8027917" y="15535036"/>
              <a:ext cx="6014654" cy="3835734"/>
            </a:xfrm>
            <a:prstGeom prst="rect">
              <a:avLst/>
            </a:prstGeom>
            <a:noFill/>
          </p:spPr>
          <p:txBody>
            <a:bodyPr wrap="square" rtlCol="0">
              <a:spAutoFit/>
            </a:bodyPr>
            <a:lstStyle/>
            <a:p>
              <a:pPr marL="457200" indent="-457200">
                <a:buFont typeface="Arial" panose="020B0604020202020204" pitchFamily="34" charset="0"/>
                <a:buChar char="•"/>
              </a:pPr>
              <a:r>
                <a:rPr lang="en-IN" sz="3200" b="1" dirty="0">
                  <a:latin typeface="Times New Roman" panose="02020603050405020304" pitchFamily="18" charset="0"/>
                  <a:cs typeface="Times New Roman" panose="02020603050405020304" pitchFamily="18" charset="0"/>
                </a:rPr>
                <a:t>Four types of cells are present in taste buds out of  which 2 are involved in taste perception type 2 and type 3 </a:t>
              </a:r>
            </a:p>
            <a:p>
              <a:pPr marL="457200" indent="-457200">
                <a:buFont typeface="Arial" panose="020B0604020202020204" pitchFamily="34" charset="0"/>
                <a:buChar char="•"/>
              </a:pPr>
              <a:endParaRPr lang="en-IN" sz="3200" b="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3200" b="1" dirty="0">
                  <a:latin typeface="Times New Roman" panose="02020603050405020304" pitchFamily="18" charset="0"/>
                  <a:cs typeface="Times New Roman" panose="02020603050405020304" pitchFamily="18" charset="0"/>
                </a:rPr>
                <a:t>Type 2 taste cells perceive Sweet bitter and Umami tastes while Type 3 taste cells perceive salty and sour taste</a:t>
              </a:r>
            </a:p>
          </p:txBody>
        </p:sp>
      </p:grpSp>
      <p:pic>
        <p:nvPicPr>
          <p:cNvPr id="35" name="Picture 34">
            <a:extLst>
              <a:ext uri="{FF2B5EF4-FFF2-40B4-BE49-F238E27FC236}">
                <a16:creationId xmlns:a16="http://schemas.microsoft.com/office/drawing/2014/main" id="{50012CD8-6B6E-65DA-FD70-42BCDC203C7C}"/>
              </a:ext>
            </a:extLst>
          </p:cNvPr>
          <p:cNvPicPr>
            <a:picLocks noChangeAspect="1"/>
          </p:cNvPicPr>
          <p:nvPr/>
        </p:nvPicPr>
        <p:blipFill>
          <a:blip r:embed="rId7"/>
          <a:stretch>
            <a:fillRect/>
          </a:stretch>
        </p:blipFill>
        <p:spPr>
          <a:xfrm>
            <a:off x="15435303" y="8756851"/>
            <a:ext cx="10275707" cy="7730924"/>
          </a:xfrm>
          <a:prstGeom prst="rect">
            <a:avLst/>
          </a:prstGeom>
        </p:spPr>
      </p:pic>
      <p:sp>
        <p:nvSpPr>
          <p:cNvPr id="38" name="TextBox 37">
            <a:extLst>
              <a:ext uri="{FF2B5EF4-FFF2-40B4-BE49-F238E27FC236}">
                <a16:creationId xmlns:a16="http://schemas.microsoft.com/office/drawing/2014/main" id="{14F48940-6C9B-DDE8-BABF-47900F74E23A}"/>
              </a:ext>
            </a:extLst>
          </p:cNvPr>
          <p:cNvSpPr txBox="1"/>
          <p:nvPr/>
        </p:nvSpPr>
        <p:spPr>
          <a:xfrm>
            <a:off x="14967212" y="16338675"/>
            <a:ext cx="13471071" cy="3046988"/>
          </a:xfrm>
          <a:prstGeom prst="rect">
            <a:avLst/>
          </a:prstGeom>
          <a:noFill/>
        </p:spPr>
        <p:txBody>
          <a:bodyPr wrap="square">
            <a:spAutoFit/>
          </a:bodyPr>
          <a:lstStyle/>
          <a:p>
            <a:pPr algn="l"/>
            <a:endParaRPr lang="en-IN" sz="3200" b="1" i="0" u="none" strike="noStrike" baseline="0" dirty="0">
              <a:solidFill>
                <a:srgbClr val="000000"/>
              </a:solidFill>
              <a:latin typeface="Times New Roman" panose="02020603050405020304" pitchFamily="18" charset="0"/>
            </a:endParaRPr>
          </a:p>
          <a:p>
            <a:r>
              <a:rPr lang="en-US" sz="3200" b="1" i="0" u="none" strike="noStrike" baseline="0" dirty="0">
                <a:solidFill>
                  <a:srgbClr val="000000"/>
                </a:solidFill>
                <a:latin typeface="Times New Roman" panose="02020603050405020304" pitchFamily="18" charset="0"/>
              </a:rPr>
              <a:t>M cells have intraepithelial pocket housing immune cells, selective expression of microbe-binding receptors, and a high constitutive rate of apical-to-basolateral transcytosis of microbe-containing vesicles. The secondary lymphoid organs underlying them process the microbes and mount an appropriate immune response. </a:t>
            </a:r>
            <a:endParaRPr lang="en-IN" sz="3200" b="1" dirty="0"/>
          </a:p>
        </p:txBody>
      </p:sp>
      <p:sp>
        <p:nvSpPr>
          <p:cNvPr id="40" name="TextBox 39">
            <a:extLst>
              <a:ext uri="{FF2B5EF4-FFF2-40B4-BE49-F238E27FC236}">
                <a16:creationId xmlns:a16="http://schemas.microsoft.com/office/drawing/2014/main" id="{F870F1CB-13A7-88E4-7A31-3466F2CCC1F8}"/>
              </a:ext>
            </a:extLst>
          </p:cNvPr>
          <p:cNvSpPr txBox="1"/>
          <p:nvPr/>
        </p:nvSpPr>
        <p:spPr>
          <a:xfrm>
            <a:off x="21702747" y="16164515"/>
            <a:ext cx="22043570" cy="954107"/>
          </a:xfrm>
          <a:prstGeom prst="rect">
            <a:avLst/>
          </a:prstGeom>
          <a:noFill/>
        </p:spPr>
        <p:txBody>
          <a:bodyPr wrap="square">
            <a:spAutoFit/>
          </a:bodyPr>
          <a:lstStyle/>
          <a:p>
            <a:pPr algn="l"/>
            <a:endParaRPr lang="en-IN" sz="1000" b="0" i="0" u="none" strike="noStrike" baseline="0" dirty="0">
              <a:solidFill>
                <a:srgbClr val="000000"/>
              </a:solidFill>
              <a:latin typeface="Times New Roman" panose="02020603050405020304" pitchFamily="18" charset="0"/>
            </a:endParaRPr>
          </a:p>
          <a:p>
            <a:r>
              <a:rPr lang="en-IN" sz="1000" b="0" i="0" u="none" strike="noStrike" baseline="0" dirty="0">
                <a:solidFill>
                  <a:srgbClr val="000000"/>
                </a:solidFill>
                <a:latin typeface="Times New Roman" panose="02020603050405020304" pitchFamily="18" charset="0"/>
              </a:rPr>
              <a:t> </a:t>
            </a:r>
          </a:p>
          <a:p>
            <a:r>
              <a:rPr lang="da-DK" sz="1800" b="0" i="0" u="none" strike="noStrike" baseline="0" dirty="0">
                <a:solidFill>
                  <a:srgbClr val="000000"/>
                </a:solidFill>
                <a:latin typeface="Times New Roman" panose="02020603050405020304" pitchFamily="18" charset="0"/>
              </a:rPr>
              <a:t>KanayaT et. al (2020) Traffic.2020;21:34–44.</a:t>
            </a:r>
          </a:p>
          <a:p>
            <a:r>
              <a:rPr lang="en-IN" sz="1800" b="0" i="0" u="none" strike="noStrike" baseline="0" dirty="0">
                <a:solidFill>
                  <a:srgbClr val="000000"/>
                </a:solidFill>
                <a:latin typeface="Times New Roman" panose="02020603050405020304" pitchFamily="18" charset="0"/>
              </a:rPr>
              <a:t>	</a:t>
            </a:r>
          </a:p>
        </p:txBody>
      </p:sp>
      <p:sp>
        <p:nvSpPr>
          <p:cNvPr id="42" name="TextBox 41">
            <a:extLst>
              <a:ext uri="{FF2B5EF4-FFF2-40B4-BE49-F238E27FC236}">
                <a16:creationId xmlns:a16="http://schemas.microsoft.com/office/drawing/2014/main" id="{361946BE-3C21-A357-8CAC-08A45FC70031}"/>
              </a:ext>
            </a:extLst>
          </p:cNvPr>
          <p:cNvSpPr txBox="1"/>
          <p:nvPr/>
        </p:nvSpPr>
        <p:spPr>
          <a:xfrm>
            <a:off x="4365464" y="31524534"/>
            <a:ext cx="22043570" cy="369332"/>
          </a:xfrm>
          <a:prstGeom prst="rect">
            <a:avLst/>
          </a:prstGeom>
          <a:noFill/>
        </p:spPr>
        <p:txBody>
          <a:bodyPr wrap="square">
            <a:spAutoFit/>
          </a:bodyPr>
          <a:lstStyle/>
          <a:p>
            <a:r>
              <a:rPr lang="en-IN" dirty="0"/>
              <a:t>https://en.wikipedia.org/wiki/Taste</a:t>
            </a:r>
          </a:p>
        </p:txBody>
      </p:sp>
      <p:sp>
        <p:nvSpPr>
          <p:cNvPr id="44" name="TextBox 43">
            <a:extLst>
              <a:ext uri="{FF2B5EF4-FFF2-40B4-BE49-F238E27FC236}">
                <a16:creationId xmlns:a16="http://schemas.microsoft.com/office/drawing/2014/main" id="{BE5F1625-5C5B-27C8-E3FD-5892C9D0AB46}"/>
              </a:ext>
            </a:extLst>
          </p:cNvPr>
          <p:cNvSpPr txBox="1"/>
          <p:nvPr/>
        </p:nvSpPr>
        <p:spPr>
          <a:xfrm>
            <a:off x="2295038" y="11927370"/>
            <a:ext cx="22850961" cy="369332"/>
          </a:xfrm>
          <a:prstGeom prst="rect">
            <a:avLst/>
          </a:prstGeom>
          <a:noFill/>
        </p:spPr>
        <p:txBody>
          <a:bodyPr wrap="square">
            <a:spAutoFit/>
          </a:bodyPr>
          <a:lstStyle/>
          <a:p>
            <a:pPr algn="l">
              <a:buFont typeface="Arial" panose="020B0604020202020204" pitchFamily="34" charset="0"/>
              <a:buChar char="•"/>
            </a:pPr>
            <a:r>
              <a:rPr lang="en-IN" b="0" i="0" u="sng" dirty="0">
                <a:solidFill>
                  <a:srgbClr val="525254"/>
                </a:solidFill>
                <a:effectLst/>
                <a:latin typeface="inherit"/>
                <a:hlinkClick r:id="rId8"/>
              </a:rPr>
              <a:t>10.1038/nature05401</a:t>
            </a:r>
            <a:endParaRPr lang="en-IN" b="0" i="0" dirty="0">
              <a:solidFill>
                <a:srgbClr val="525254"/>
              </a:solidFill>
              <a:effectLst/>
              <a:latin typeface="Inter Var"/>
            </a:endParaRPr>
          </a:p>
        </p:txBody>
      </p:sp>
      <p:pic>
        <p:nvPicPr>
          <p:cNvPr id="46" name="Picture 45">
            <a:extLst>
              <a:ext uri="{FF2B5EF4-FFF2-40B4-BE49-F238E27FC236}">
                <a16:creationId xmlns:a16="http://schemas.microsoft.com/office/drawing/2014/main" id="{ABD6AE6B-752C-7945-929C-A4FD460F5EF7}"/>
              </a:ext>
            </a:extLst>
          </p:cNvPr>
          <p:cNvPicPr>
            <a:picLocks noChangeAspect="1"/>
          </p:cNvPicPr>
          <p:nvPr/>
        </p:nvPicPr>
        <p:blipFill>
          <a:blip r:embed="rId9"/>
          <a:stretch>
            <a:fillRect/>
          </a:stretch>
        </p:blipFill>
        <p:spPr>
          <a:xfrm>
            <a:off x="26991459" y="4564453"/>
            <a:ext cx="9430886" cy="5084006"/>
          </a:xfrm>
          <a:prstGeom prst="rect">
            <a:avLst/>
          </a:prstGeom>
        </p:spPr>
      </p:pic>
      <p:pic>
        <p:nvPicPr>
          <p:cNvPr id="48" name="Picture 47">
            <a:extLst>
              <a:ext uri="{FF2B5EF4-FFF2-40B4-BE49-F238E27FC236}">
                <a16:creationId xmlns:a16="http://schemas.microsoft.com/office/drawing/2014/main" id="{2DF61ED1-494C-E692-CABF-33C6D4396673}"/>
              </a:ext>
            </a:extLst>
          </p:cNvPr>
          <p:cNvPicPr>
            <a:picLocks noChangeAspect="1"/>
          </p:cNvPicPr>
          <p:nvPr/>
        </p:nvPicPr>
        <p:blipFill>
          <a:blip r:embed="rId10"/>
          <a:stretch>
            <a:fillRect/>
          </a:stretch>
        </p:blipFill>
        <p:spPr>
          <a:xfrm>
            <a:off x="16021891" y="20753993"/>
            <a:ext cx="23524669" cy="7363159"/>
          </a:xfrm>
          <a:prstGeom prst="rect">
            <a:avLst/>
          </a:prstGeom>
        </p:spPr>
      </p:pic>
      <p:sp>
        <p:nvSpPr>
          <p:cNvPr id="49" name="TextBox 48">
            <a:extLst>
              <a:ext uri="{FF2B5EF4-FFF2-40B4-BE49-F238E27FC236}">
                <a16:creationId xmlns:a16="http://schemas.microsoft.com/office/drawing/2014/main" id="{043DA648-8CB2-75BC-6CAC-C08D8E975042}"/>
              </a:ext>
            </a:extLst>
          </p:cNvPr>
          <p:cNvSpPr txBox="1"/>
          <p:nvPr/>
        </p:nvSpPr>
        <p:spPr>
          <a:xfrm>
            <a:off x="17677753" y="19967174"/>
            <a:ext cx="6760029" cy="830997"/>
          </a:xfrm>
          <a:prstGeom prst="rect">
            <a:avLst/>
          </a:prstGeom>
          <a:noFill/>
        </p:spPr>
        <p:txBody>
          <a:bodyPr wrap="square" rtlCol="0">
            <a:spAutoFit/>
          </a:bodyPr>
          <a:lstStyle/>
          <a:p>
            <a:r>
              <a:rPr lang="en-IN" sz="4800" b="1" dirty="0">
                <a:latin typeface="Times New Roman" panose="02020603050405020304" pitchFamily="18" charset="0"/>
                <a:cs typeface="Times New Roman" panose="02020603050405020304" pitchFamily="18" charset="0"/>
              </a:rPr>
              <a:t>Experimental Design </a:t>
            </a:r>
          </a:p>
        </p:txBody>
      </p:sp>
      <p:pic>
        <p:nvPicPr>
          <p:cNvPr id="51" name="Picture 50">
            <a:extLst>
              <a:ext uri="{FF2B5EF4-FFF2-40B4-BE49-F238E27FC236}">
                <a16:creationId xmlns:a16="http://schemas.microsoft.com/office/drawing/2014/main" id="{9DA36A5F-53E9-596F-7E82-0CA1EF20A32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0236993" y="27993314"/>
            <a:ext cx="4569431" cy="4569431"/>
          </a:xfrm>
          <a:prstGeom prst="rect">
            <a:avLst/>
          </a:prstGeom>
        </p:spPr>
      </p:pic>
      <p:pic>
        <p:nvPicPr>
          <p:cNvPr id="53" name="Picture 52">
            <a:extLst>
              <a:ext uri="{FF2B5EF4-FFF2-40B4-BE49-F238E27FC236}">
                <a16:creationId xmlns:a16="http://schemas.microsoft.com/office/drawing/2014/main" id="{84ABBAF0-5CAF-194E-C2AA-E2B5483A6A1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469034" y="27942433"/>
            <a:ext cx="4569431" cy="4569431"/>
          </a:xfrm>
          <a:prstGeom prst="rect">
            <a:avLst/>
          </a:prstGeom>
        </p:spPr>
      </p:pic>
      <p:pic>
        <p:nvPicPr>
          <p:cNvPr id="55" name="Picture 54">
            <a:extLst>
              <a:ext uri="{FF2B5EF4-FFF2-40B4-BE49-F238E27FC236}">
                <a16:creationId xmlns:a16="http://schemas.microsoft.com/office/drawing/2014/main" id="{791EC03F-FA6F-1DC1-82AD-4C908EE0FA8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5026083" y="27956741"/>
            <a:ext cx="4569431" cy="4569431"/>
          </a:xfrm>
          <a:prstGeom prst="rect">
            <a:avLst/>
          </a:prstGeom>
        </p:spPr>
      </p:pic>
      <p:sp>
        <p:nvSpPr>
          <p:cNvPr id="56" name="TextBox 55">
            <a:extLst>
              <a:ext uri="{FF2B5EF4-FFF2-40B4-BE49-F238E27FC236}">
                <a16:creationId xmlns:a16="http://schemas.microsoft.com/office/drawing/2014/main" id="{B6F0798B-D533-8763-375B-F3B0ED11C0B4}"/>
              </a:ext>
            </a:extLst>
          </p:cNvPr>
          <p:cNvSpPr txBox="1"/>
          <p:nvPr/>
        </p:nvSpPr>
        <p:spPr>
          <a:xfrm>
            <a:off x="22852997" y="29856735"/>
            <a:ext cx="4931228"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Results</a:t>
            </a:r>
          </a:p>
        </p:txBody>
      </p:sp>
      <p:pic>
        <p:nvPicPr>
          <p:cNvPr id="58" name="Picture 57">
            <a:extLst>
              <a:ext uri="{FF2B5EF4-FFF2-40B4-BE49-F238E27FC236}">
                <a16:creationId xmlns:a16="http://schemas.microsoft.com/office/drawing/2014/main" id="{2612FD23-F6AE-9ED5-93F9-8881B418FBC3}"/>
              </a:ext>
            </a:extLst>
          </p:cNvPr>
          <p:cNvPicPr>
            <a:picLocks noChangeAspect="1"/>
          </p:cNvPicPr>
          <p:nvPr/>
        </p:nvPicPr>
        <p:blipFill rotWithShape="1">
          <a:blip r:embed="rId14"/>
          <a:srcRect l="6949" t="-969" r="57471" b="1"/>
          <a:stretch/>
        </p:blipFill>
        <p:spPr>
          <a:xfrm>
            <a:off x="37735257" y="4085896"/>
            <a:ext cx="4337234" cy="9152900"/>
          </a:xfrm>
          <a:prstGeom prst="rect">
            <a:avLst/>
          </a:prstGeom>
        </p:spPr>
      </p:pic>
      <p:sp>
        <p:nvSpPr>
          <p:cNvPr id="59" name="TextBox 58">
            <a:extLst>
              <a:ext uri="{FF2B5EF4-FFF2-40B4-BE49-F238E27FC236}">
                <a16:creationId xmlns:a16="http://schemas.microsoft.com/office/drawing/2014/main" id="{EBC6118B-AD48-01D1-0821-DD6CBD1DE9C2}"/>
              </a:ext>
            </a:extLst>
          </p:cNvPr>
          <p:cNvSpPr txBox="1"/>
          <p:nvPr/>
        </p:nvSpPr>
        <p:spPr>
          <a:xfrm>
            <a:off x="30318772" y="3678393"/>
            <a:ext cx="6760029"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Microbeads Administration  </a:t>
            </a:r>
          </a:p>
        </p:txBody>
      </p:sp>
      <p:pic>
        <p:nvPicPr>
          <p:cNvPr id="61" name="Picture 60">
            <a:extLst>
              <a:ext uri="{FF2B5EF4-FFF2-40B4-BE49-F238E27FC236}">
                <a16:creationId xmlns:a16="http://schemas.microsoft.com/office/drawing/2014/main" id="{C26E41AB-57B5-03E8-5583-5CF40168D55B}"/>
              </a:ext>
            </a:extLst>
          </p:cNvPr>
          <p:cNvPicPr>
            <a:picLocks noChangeAspect="1"/>
          </p:cNvPicPr>
          <p:nvPr/>
        </p:nvPicPr>
        <p:blipFill>
          <a:blip r:embed="rId15"/>
          <a:stretch>
            <a:fillRect/>
          </a:stretch>
        </p:blipFill>
        <p:spPr>
          <a:xfrm>
            <a:off x="28672921" y="14563494"/>
            <a:ext cx="14155512" cy="4569431"/>
          </a:xfrm>
          <a:prstGeom prst="rect">
            <a:avLst/>
          </a:prstGeom>
        </p:spPr>
      </p:pic>
      <p:sp>
        <p:nvSpPr>
          <p:cNvPr id="62" name="TextBox 61">
            <a:extLst>
              <a:ext uri="{FF2B5EF4-FFF2-40B4-BE49-F238E27FC236}">
                <a16:creationId xmlns:a16="http://schemas.microsoft.com/office/drawing/2014/main" id="{C1D239C3-F554-3EC1-FBDF-3662DD147330}"/>
              </a:ext>
            </a:extLst>
          </p:cNvPr>
          <p:cNvSpPr txBox="1"/>
          <p:nvPr/>
        </p:nvSpPr>
        <p:spPr>
          <a:xfrm>
            <a:off x="30038465" y="13781314"/>
            <a:ext cx="4987618"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Organoids </a:t>
            </a:r>
          </a:p>
        </p:txBody>
      </p:sp>
      <p:cxnSp>
        <p:nvCxnSpPr>
          <p:cNvPr id="64" name="Straight Connector 63">
            <a:extLst>
              <a:ext uri="{FF2B5EF4-FFF2-40B4-BE49-F238E27FC236}">
                <a16:creationId xmlns:a16="http://schemas.microsoft.com/office/drawing/2014/main" id="{DC144E96-FD92-52FE-2995-523494E1539F}"/>
              </a:ext>
            </a:extLst>
          </p:cNvPr>
          <p:cNvCxnSpPr>
            <a:cxnSpLocks/>
          </p:cNvCxnSpPr>
          <p:nvPr/>
        </p:nvCxnSpPr>
        <p:spPr>
          <a:xfrm>
            <a:off x="27459550" y="3044394"/>
            <a:ext cx="194433" cy="16088531"/>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7A47C20-4F40-2E9E-7016-11D630DA620F}"/>
              </a:ext>
            </a:extLst>
          </p:cNvPr>
          <p:cNvCxnSpPr>
            <a:cxnSpLocks/>
          </p:cNvCxnSpPr>
          <p:nvPr/>
        </p:nvCxnSpPr>
        <p:spPr>
          <a:xfrm flipV="1">
            <a:off x="14788197" y="19839347"/>
            <a:ext cx="12680082" cy="2176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CC5DAD5F-3CFE-7FA9-C03F-E76699CC0F62}"/>
              </a:ext>
            </a:extLst>
          </p:cNvPr>
          <p:cNvCxnSpPr>
            <a:cxnSpLocks/>
          </p:cNvCxnSpPr>
          <p:nvPr/>
        </p:nvCxnSpPr>
        <p:spPr>
          <a:xfrm>
            <a:off x="14788197" y="20753993"/>
            <a:ext cx="157078" cy="12000008"/>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89830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110</TotalTime>
  <Words>313</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Bodoni MT Black</vt:lpstr>
      <vt:lpstr>Calibri</vt:lpstr>
      <vt:lpstr>Calibri Light</vt:lpstr>
      <vt:lpstr>inherit</vt:lpstr>
      <vt:lpstr>Inter Var</vt:lpstr>
      <vt:lpstr>Perpetua</vt:lpstr>
      <vt:lpstr>Times New Roman</vt:lpstr>
      <vt:lpstr>Verdana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 Hamid</dc:creator>
  <cp:lastModifiedBy>Abdul Hamid</cp:lastModifiedBy>
  <cp:revision>2</cp:revision>
  <dcterms:created xsi:type="dcterms:W3CDTF">2023-09-14T07:41:05Z</dcterms:created>
  <dcterms:modified xsi:type="dcterms:W3CDTF">2023-09-14T09:34:01Z</dcterms:modified>
</cp:coreProperties>
</file>

<file path=docProps/thumbnail.jpeg>
</file>